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340" autoAdjust="0"/>
  </p:normalViewPr>
  <p:slideViewPr>
    <p:cSldViewPr snapToGrid="0">
      <p:cViewPr varScale="1">
        <p:scale>
          <a:sx n="59" d="100"/>
          <a:sy n="59" d="100"/>
        </p:scale>
        <p:origin x="45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822C2-B9E0-4A09-BB0A-960053786FF2}" type="datetimeFigureOut">
              <a:rPr lang="en-US" smtClean="0"/>
              <a:t>2/17/2019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2CA901-1047-4253-838C-CD512BE2889F}" type="slidenum">
              <a:rPr lang="en-US" smtClean="0"/>
              <a:t>‹#›</a:t>
            </a:fld>
            <a:endParaRPr lang="en-US"/>
          </a:p>
        </p:txBody>
      </p:sp>
    </p:spTree>
    <p:extLst>
      <p:ext uri="{BB962C8B-B14F-4D97-AF65-F5344CB8AC3E}">
        <p14:creationId xmlns:p14="http://schemas.microsoft.com/office/powerpoint/2010/main" val="2042489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dynamic web page displays different data depending on the current logged-in user, for example, or it could display content submitted by users.</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a:t>
            </a:fld>
            <a:endParaRPr lang="en-US"/>
          </a:p>
        </p:txBody>
      </p:sp>
    </p:spTree>
    <p:extLst>
      <p:ext uri="{BB962C8B-B14F-4D97-AF65-F5344CB8AC3E}">
        <p14:creationId xmlns:p14="http://schemas.microsoft.com/office/powerpoint/2010/main" val="4090932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request is forwarded from the reverse proxy to your ASP.NET Core application</a:t>
            </a:r>
            <a:r>
              <a:rPr lang="en-US" dirty="0" smtClean="0"/>
              <a:t>.</a:t>
            </a:r>
          </a:p>
          <a:p>
            <a:endParaRPr lang="en-US" dirty="0" smtClean="0"/>
          </a:p>
          <a:p>
            <a:r>
              <a:rPr lang="en-US" dirty="0" smtClean="0"/>
              <a:t>Every ASP.NET Core application has a built-in web server, </a:t>
            </a:r>
            <a:r>
              <a:rPr lang="en-US" b="1" dirty="0" smtClean="0"/>
              <a:t>Kestrel</a:t>
            </a:r>
            <a:r>
              <a:rPr lang="en-US" dirty="0" smtClean="0"/>
              <a:t> by default, which </a:t>
            </a:r>
            <a:r>
              <a:rPr lang="en-US" dirty="0" smtClean="0"/>
              <a:t>is responsible </a:t>
            </a:r>
            <a:r>
              <a:rPr lang="en-US" dirty="0" smtClean="0"/>
              <a:t>for receiving raw requests and constructing an internal representation </a:t>
            </a:r>
            <a:r>
              <a:rPr lang="en-US" dirty="0" smtClean="0"/>
              <a:t>of the </a:t>
            </a:r>
            <a:r>
              <a:rPr lang="en-US" dirty="0" smtClean="0"/>
              <a:t>data, an </a:t>
            </a:r>
            <a:r>
              <a:rPr lang="en-US" dirty="0" err="1" smtClean="0"/>
              <a:t>HttpContext</a:t>
            </a:r>
            <a:r>
              <a:rPr lang="en-US" dirty="0" smtClean="0"/>
              <a:t> object, which can be used by the rest of the application</a:t>
            </a:r>
            <a:r>
              <a:rPr lang="en-US" dirty="0" smtClean="0"/>
              <a:t>.</a:t>
            </a:r>
          </a:p>
          <a:p>
            <a:endParaRPr lang="en-US" dirty="0" smtClean="0"/>
          </a:p>
          <a:p>
            <a:r>
              <a:rPr lang="en-US" dirty="0" smtClean="0"/>
              <a:t>From </a:t>
            </a:r>
            <a:r>
              <a:rPr lang="en-US" dirty="0" smtClean="0"/>
              <a:t>this representation, your application should have all the details it needs </a:t>
            </a:r>
            <a:r>
              <a:rPr lang="en-US" dirty="0" smtClean="0"/>
              <a:t>to create </a:t>
            </a:r>
            <a:r>
              <a:rPr lang="en-US" dirty="0" smtClean="0"/>
              <a:t>an appropriate response to the request. </a:t>
            </a:r>
            <a:endParaRPr lang="en-US" dirty="0" smtClean="0"/>
          </a:p>
          <a:p>
            <a:r>
              <a:rPr lang="en-US" dirty="0" smtClean="0"/>
              <a:t>It </a:t>
            </a:r>
            <a:r>
              <a:rPr lang="en-US" dirty="0" smtClean="0"/>
              <a:t>can use the details stored in </a:t>
            </a:r>
            <a:r>
              <a:rPr lang="en-US" b="1" dirty="0" err="1" smtClean="0"/>
              <a:t>HttpContext</a:t>
            </a:r>
            <a:r>
              <a:rPr lang="en-US" dirty="0" smtClean="0"/>
              <a:t> to generate an appropriate response, which may be to generate some HTML,</a:t>
            </a:r>
          </a:p>
          <a:p>
            <a:r>
              <a:rPr lang="en-US" dirty="0" smtClean="0"/>
              <a:t>to return an “access denied” message, or to send an email, all depending on </a:t>
            </a:r>
            <a:r>
              <a:rPr lang="en-US" dirty="0" smtClean="0"/>
              <a:t>your application’s </a:t>
            </a:r>
            <a:r>
              <a:rPr lang="en-US" dirty="0" smtClean="0"/>
              <a:t>requirements.</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17</a:t>
            </a:fld>
            <a:endParaRPr lang="en-US"/>
          </a:p>
        </p:txBody>
      </p:sp>
    </p:spTree>
    <p:extLst>
      <p:ext uri="{BB962C8B-B14F-4D97-AF65-F5344CB8AC3E}">
        <p14:creationId xmlns:p14="http://schemas.microsoft.com/office/powerpoint/2010/main" val="2222827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Library authors are being encouraged to make their libraries work identically on both .NET Framework and .NET Core by targeting .NET Standard, but that transition is a slow process</a:t>
            </a:r>
            <a:r>
              <a:rPr lang="en-US" dirty="0" smtClean="0"/>
              <a:t>.</a:t>
            </a:r>
          </a:p>
          <a:p>
            <a:endParaRPr lang="en-US" dirty="0" smtClean="0"/>
          </a:p>
          <a:p>
            <a:endParaRPr lang="en-US" dirty="0" smtClean="0"/>
          </a:p>
          <a:p>
            <a:r>
              <a:rPr lang="en-US" dirty="0" smtClean="0"/>
              <a:t>.</a:t>
            </a:r>
            <a:r>
              <a:rPr lang="en-US" dirty="0" smtClean="0"/>
              <a:t>NET Standard7 defines the APIs that are available on a given .NET platform. It’s made up of multiple versions (for example, 1.1 and 1.2), each of which adds additional APIs compared to previous versions. Think of it as an “interface” for various .NET frameworks; the frameworks (such as .NET Core, .NET Framework, and Mono) all “implement” a version of .NET Standard.</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18</a:t>
            </a:fld>
            <a:endParaRPr lang="en-US"/>
          </a:p>
        </p:txBody>
      </p:sp>
    </p:spTree>
    <p:extLst>
      <p:ext uri="{BB962C8B-B14F-4D97-AF65-F5344CB8AC3E}">
        <p14:creationId xmlns:p14="http://schemas.microsoft.com/office/powerpoint/2010/main" val="4254339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.NET developers in a Windows-centric world, Visual Studio was pretty much a developer requirement in the past. But with .NET Core and ASP.NET Core going cross-platform, that’s no longer the case. </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19</a:t>
            </a:fld>
            <a:endParaRPr lang="en-US"/>
          </a:p>
        </p:txBody>
      </p:sp>
    </p:spTree>
    <p:extLst>
      <p:ext uri="{BB962C8B-B14F-4D97-AF65-F5344CB8AC3E}">
        <p14:creationId xmlns:p14="http://schemas.microsoft.com/office/powerpoint/2010/main" val="487931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Community edition is now free for open source, students, and small teams of developers! Visual studio comes loaded with a whole host of templates for building new projects, debugging, and publishing, without ever needing to touch a command prompt.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20</a:t>
            </a:fld>
            <a:endParaRPr lang="en-US"/>
          </a:p>
        </p:txBody>
      </p:sp>
    </p:spTree>
    <p:extLst>
      <p:ext uri="{BB962C8B-B14F-4D97-AF65-F5344CB8AC3E}">
        <p14:creationId xmlns:p14="http://schemas.microsoft.com/office/powerpoint/2010/main" val="1749767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don’t want a full-fledged IDE. Maybe you want to quickly view or edit a file, or you don’t like the sometimes unpredictable performance of Visual Studio. In those cases, a simple editor may be all you want or need, and Visual Studio Code is a great choice. Visual Studio Code (figure 1.10) is an open source, lightweight editor that provides editing, IntelliSense, and debugging for a wide range of languages, including C# and ASP.NET Core.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21</a:t>
            </a:fld>
            <a:endParaRPr lang="en-US"/>
          </a:p>
        </p:txBody>
      </p:sp>
    </p:spTree>
    <p:extLst>
      <p:ext uri="{BB962C8B-B14F-4D97-AF65-F5344CB8AC3E}">
        <p14:creationId xmlns:p14="http://schemas.microsoft.com/office/powerpoint/2010/main" val="3853942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means the computer or program keeps track of the state of interaction, usually by setting values in a storage field designated for that purpose. Stateless means there is no record of previous interactions and each interaction request has to be handled based entirely on information that comes with it.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MVC </a:t>
            </a:r>
            <a:r>
              <a:rPr lang="en-US" dirty="0" smtClean="0"/>
              <a:t>a common web design pattern used in other frameworks such as Ruby on Rails, Django, and Java </a:t>
            </a:r>
            <a:r>
              <a:rPr lang="en-US" dirty="0" smtClean="0"/>
              <a:t>Spring.</a:t>
            </a:r>
            <a:endParaRPr lang="en-US" dirty="0" smtClean="0"/>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5</a:t>
            </a:fld>
            <a:endParaRPr lang="en-US"/>
          </a:p>
        </p:txBody>
      </p:sp>
    </p:spTree>
    <p:extLst>
      <p:ext uri="{BB962C8B-B14F-4D97-AF65-F5344CB8AC3E}">
        <p14:creationId xmlns:p14="http://schemas.microsoft.com/office/powerpoint/2010/main" val="310031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currently only implements a subset of the features of </a:t>
            </a:r>
            <a:r>
              <a:rPr lang="en-US" dirty="0" err="1" smtClean="0"/>
              <a:t>.Net</a:t>
            </a:r>
            <a:r>
              <a:rPr lang="en-US" dirty="0" smtClean="0"/>
              <a:t> Framework</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6</a:t>
            </a:fld>
            <a:endParaRPr lang="en-US"/>
          </a:p>
        </p:txBody>
      </p:sp>
    </p:spTree>
    <p:extLst>
      <p:ext uri="{BB962C8B-B14F-4D97-AF65-F5344CB8AC3E}">
        <p14:creationId xmlns:p14="http://schemas.microsoft.com/office/powerpoint/2010/main" val="1313924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Representational State Transfer (</a:t>
            </a:r>
            <a:r>
              <a:rPr lang="en-US" sz="1200" b="1" i="0" kern="1200" dirty="0" smtClean="0">
                <a:solidFill>
                  <a:schemeClr val="tx1"/>
                </a:solidFill>
                <a:effectLst/>
                <a:latin typeface="+mn-lt"/>
                <a:ea typeface="+mn-ea"/>
                <a:cs typeface="+mn-cs"/>
              </a:rPr>
              <a:t>REST</a:t>
            </a:r>
            <a:r>
              <a:rPr lang="en-US" sz="1200" b="0" i="0" kern="1200" dirty="0" smtClean="0">
                <a:solidFill>
                  <a:schemeClr val="tx1"/>
                </a:solidFill>
                <a:effectLst/>
                <a:latin typeface="+mn-lt"/>
                <a:ea typeface="+mn-ea"/>
                <a:cs typeface="+mn-cs"/>
              </a:rPr>
              <a:t>) is a software architectural style that defines a set of ... In </a:t>
            </a:r>
            <a:r>
              <a:rPr lang="en-US" sz="1200" b="0" i="0" kern="1200" dirty="0" err="1" smtClean="0">
                <a:solidFill>
                  <a:schemeClr val="tx1"/>
                </a:solidFill>
                <a:effectLst/>
                <a:latin typeface="+mn-lt"/>
                <a:ea typeface="+mn-ea"/>
                <a:cs typeface="+mn-cs"/>
              </a:rPr>
              <a:t>a</a:t>
            </a:r>
            <a:r>
              <a:rPr lang="en-US" sz="1200" b="1" i="0" kern="1200" dirty="0" err="1" smtClean="0">
                <a:solidFill>
                  <a:schemeClr val="tx1"/>
                </a:solidFill>
                <a:effectLst/>
                <a:latin typeface="+mn-lt"/>
                <a:ea typeface="+mn-ea"/>
                <a:cs typeface="+mn-cs"/>
              </a:rPr>
              <a:t>RESTful</a:t>
            </a:r>
            <a:r>
              <a:rPr lang="en-US" sz="1200" b="0" i="0" kern="1200" dirty="0" smtClean="0">
                <a:solidFill>
                  <a:schemeClr val="tx1"/>
                </a:solidFill>
                <a:effectLst/>
                <a:latin typeface="+mn-lt"/>
                <a:ea typeface="+mn-ea"/>
                <a:cs typeface="+mn-cs"/>
              </a:rPr>
              <a:t> Web </a:t>
            </a:r>
            <a:r>
              <a:rPr lang="en-US" sz="1200" b="1" i="0" kern="1200" dirty="0" smtClean="0">
                <a:solidFill>
                  <a:schemeClr val="tx1"/>
                </a:solidFill>
                <a:effectLst/>
                <a:latin typeface="+mn-lt"/>
                <a:ea typeface="+mn-ea"/>
                <a:cs typeface="+mn-cs"/>
              </a:rPr>
              <a:t>service</a:t>
            </a:r>
            <a:r>
              <a:rPr lang="en-US" sz="1200" b="0" i="0" kern="1200" dirty="0" smtClean="0">
                <a:solidFill>
                  <a:schemeClr val="tx1"/>
                </a:solidFill>
                <a:effectLst/>
                <a:latin typeface="+mn-lt"/>
                <a:ea typeface="+mn-ea"/>
                <a:cs typeface="+mn-cs"/>
              </a:rPr>
              <a:t>, requests made to a resource's URI will elicit a response with a payload formatted in HTML, XML, JSON, or some other ...</a:t>
            </a:r>
          </a:p>
          <a:p>
            <a:endParaRPr lang="en-US" dirty="0" smtClean="0"/>
          </a:p>
          <a:p>
            <a:r>
              <a:rPr lang="en-US" dirty="0" smtClean="0"/>
              <a:t>SPA is a web app that interacts</a:t>
            </a:r>
            <a:r>
              <a:rPr lang="en-US" baseline="0" dirty="0" smtClean="0"/>
              <a:t> with the user by dynamically rewriting the current page rather than loading entire new pages from a server.</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9</a:t>
            </a:fld>
            <a:endParaRPr lang="en-US"/>
          </a:p>
        </p:txBody>
      </p:sp>
    </p:spTree>
    <p:extLst>
      <p:ext uri="{BB962C8B-B14F-4D97-AF65-F5344CB8AC3E}">
        <p14:creationId xmlns:p14="http://schemas.microsoft.com/office/powerpoint/2010/main" val="1770928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of the web frameworks available today use similar, well-established design patterns, and ASP.NET Core is no different. For example, Ruby on Rails is known for its use of the Model-View-Controller (MVC) pattern; Node.js is known for the way it processes requests using small discrete modules (called a pipeline); and dependency injection is found in a wide variety of frameworks. If these techniques are familiar to you, you should find it easy to transfer them across to ASP.NET Core; if they’re new to you, then you can look forward to using industry best practices!</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10</a:t>
            </a:fld>
            <a:endParaRPr lang="en-US"/>
          </a:p>
        </p:txBody>
      </p:sp>
    </p:spTree>
    <p:extLst>
      <p:ext uri="{BB962C8B-B14F-4D97-AF65-F5344CB8AC3E}">
        <p14:creationId xmlns:p14="http://schemas.microsoft.com/office/powerpoint/2010/main" val="2944876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main benefits over the previous ASP.NET framework are</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13</a:t>
            </a:fld>
            <a:endParaRPr lang="en-US"/>
          </a:p>
        </p:txBody>
      </p:sp>
    </p:spTree>
    <p:extLst>
      <p:ext uri="{BB962C8B-B14F-4D97-AF65-F5344CB8AC3E}">
        <p14:creationId xmlns:p14="http://schemas.microsoft.com/office/powerpoint/2010/main" val="880057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difference between hosting models in ASP.NET (top) and ASP.NET Core (bottom). With the previous version of ASP.NET, IIS is tightly coupled with the application. The hosting model in ASP.NET Core is simpler; IIS hands off the request to a self-hosted web server in the ASP.NET Core application and receives the response, but has no deeper knowledge of the application.</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14</a:t>
            </a:fld>
            <a:endParaRPr lang="en-US"/>
          </a:p>
        </p:txBody>
      </p:sp>
    </p:spTree>
    <p:extLst>
      <p:ext uri="{BB962C8B-B14F-4D97-AF65-F5344CB8AC3E}">
        <p14:creationId xmlns:p14="http://schemas.microsoft.com/office/powerpoint/2010/main" val="210637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15</a:t>
            </a:fld>
            <a:endParaRPr lang="en-US"/>
          </a:p>
        </p:txBody>
      </p:sp>
    </p:spTree>
    <p:extLst>
      <p:ext uri="{BB962C8B-B14F-4D97-AF65-F5344CB8AC3E}">
        <p14:creationId xmlns:p14="http://schemas.microsoft.com/office/powerpoint/2010/main" val="4010233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Requesting a web page. The user starts by requesting a web page, which causes an HTTP request to be sent to the server. The server interprets the request, generates the necessary HTML, and sends it back in an HTTP response. The browser can then display the web page.</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16</a:t>
            </a:fld>
            <a:endParaRPr lang="en-US"/>
          </a:p>
        </p:txBody>
      </p:sp>
    </p:spTree>
    <p:extLst>
      <p:ext uri="{BB962C8B-B14F-4D97-AF65-F5344CB8AC3E}">
        <p14:creationId xmlns:p14="http://schemas.microsoft.com/office/powerpoint/2010/main" val="12862397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BDF68E2-58F2-4D09-BE8B-E3BD06533059}" type="datetimeFigureOut">
              <a:rPr lang="en-US" smtClean="0"/>
              <a:t>2/17/2019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6642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8624D31-43A5-475A-80CF-332C9F6DCF35}" type="datetimeFigureOut">
              <a:rPr lang="en-US" smtClean="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0502529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336606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339703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8194662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27721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228990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1980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8795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2299448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1279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01762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2/17/2019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4441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2/17/2019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5011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2/17/2019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3815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970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93568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624D31-43A5-475A-80CF-332C9F6DCF35}" type="datetimeFigureOut">
              <a:rPr lang="en-US" smtClean="0"/>
              <a:t>2/17/2019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87449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aspne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ASP.Net</a:t>
            </a:r>
            <a:r>
              <a:rPr lang="en-US" dirty="0" smtClean="0"/>
              <a:t> Core – Getting Started</a:t>
            </a:r>
            <a:endParaRPr lang="en-US" dirty="0"/>
          </a:p>
        </p:txBody>
      </p:sp>
      <p:sp>
        <p:nvSpPr>
          <p:cNvPr id="3" name="Subtitle 2"/>
          <p:cNvSpPr>
            <a:spLocks noGrp="1"/>
          </p:cNvSpPr>
          <p:nvPr>
            <p:ph type="subTitle" idx="1"/>
          </p:nvPr>
        </p:nvSpPr>
        <p:spPr/>
        <p:txBody>
          <a:bodyPr>
            <a:normAutofit lnSpcReduction="10000"/>
          </a:bodyPr>
          <a:lstStyle/>
          <a:p>
            <a:r>
              <a:rPr lang="en-US" dirty="0" smtClean="0"/>
              <a:t>Kamal </a:t>
            </a:r>
            <a:r>
              <a:rPr lang="en-US" dirty="0" err="1" smtClean="0"/>
              <a:t>Beydoun</a:t>
            </a:r>
            <a:endParaRPr lang="en-US" dirty="0" smtClean="0"/>
          </a:p>
          <a:p>
            <a:r>
              <a:rPr lang="en-US" dirty="0" smtClean="0"/>
              <a:t>Lebanese University – Faculty of Sciences I</a:t>
            </a:r>
          </a:p>
          <a:p>
            <a:r>
              <a:rPr lang="en-US" dirty="0" smtClean="0"/>
              <a:t>Kamal.beydoun@ul.edu.lb</a:t>
            </a:r>
            <a:endParaRPr lang="en-US" dirty="0"/>
          </a:p>
        </p:txBody>
      </p:sp>
    </p:spTree>
    <p:extLst>
      <p:ext uri="{BB962C8B-B14F-4D97-AF65-F5344CB8AC3E}">
        <p14:creationId xmlns:p14="http://schemas.microsoft.com/office/powerpoint/2010/main" val="3369396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you’re new to .NET development</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sz="2800" dirty="0" smtClean="0"/>
              <a:t>ASP.NET </a:t>
            </a:r>
            <a:r>
              <a:rPr lang="en-US" sz="2800" dirty="0"/>
              <a:t>Core has many selling points when compared to other cross-platform web frameworks: </a:t>
            </a:r>
            <a:endParaRPr lang="en-US" sz="2800" dirty="0" smtClean="0"/>
          </a:p>
          <a:p>
            <a:pPr lvl="1" algn="just">
              <a:buFont typeface="Wingdings" panose="05000000000000000000" pitchFamily="2" charset="2"/>
              <a:buChar char="Ø"/>
            </a:pPr>
            <a:r>
              <a:rPr lang="en-US" sz="2400" dirty="0" smtClean="0"/>
              <a:t>It’s </a:t>
            </a:r>
            <a:r>
              <a:rPr lang="en-US" sz="2400" dirty="0"/>
              <a:t>a modern, high-performance, open source web </a:t>
            </a:r>
            <a:r>
              <a:rPr lang="en-US" sz="2400" dirty="0" smtClean="0"/>
              <a:t>framework.</a:t>
            </a:r>
          </a:p>
          <a:p>
            <a:pPr lvl="1" algn="just">
              <a:buFont typeface="Wingdings" panose="05000000000000000000" pitchFamily="2" charset="2"/>
              <a:buChar char="Ø"/>
            </a:pPr>
            <a:r>
              <a:rPr lang="en-US" sz="2400" dirty="0" smtClean="0"/>
              <a:t>It </a:t>
            </a:r>
            <a:r>
              <a:rPr lang="en-US" sz="2400" dirty="0"/>
              <a:t>uses familiar design patterns and paradigms</a:t>
            </a:r>
            <a:r>
              <a:rPr lang="en-US" sz="2400" dirty="0" smtClean="0"/>
              <a:t>.</a:t>
            </a:r>
          </a:p>
          <a:p>
            <a:pPr algn="just">
              <a:buFont typeface="Wingdings" panose="05000000000000000000" pitchFamily="2" charset="2"/>
              <a:buChar char="Ø"/>
            </a:pPr>
            <a:r>
              <a:rPr lang="en-US" sz="2800" dirty="0"/>
              <a:t>C# is a great language (or you can use VB.NET or F# if you prefer). </a:t>
            </a:r>
            <a:endParaRPr lang="en-US" sz="2800" dirty="0" smtClean="0"/>
          </a:p>
        </p:txBody>
      </p:sp>
    </p:spTree>
    <p:extLst>
      <p:ext uri="{BB962C8B-B14F-4D97-AF65-F5344CB8AC3E}">
        <p14:creationId xmlns:p14="http://schemas.microsoft.com/office/powerpoint/2010/main" val="3310817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you’re new to .NET development</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sz="2800" dirty="0"/>
              <a:t>The primary language of .NET development, and ASP.NET Core in particular, is </a:t>
            </a:r>
            <a:r>
              <a:rPr lang="en-US" sz="2800" b="1" dirty="0">
                <a:solidFill>
                  <a:srgbClr val="FF0000"/>
                </a:solidFill>
              </a:rPr>
              <a:t>C#</a:t>
            </a:r>
            <a:r>
              <a:rPr lang="en-US" sz="2800" dirty="0"/>
              <a:t>. </a:t>
            </a:r>
            <a:endParaRPr lang="en-US" sz="2800" dirty="0" smtClean="0"/>
          </a:p>
          <a:p>
            <a:pPr lvl="1" algn="just">
              <a:buFont typeface="Wingdings" panose="05000000000000000000" pitchFamily="2" charset="2"/>
              <a:buChar char="Ø"/>
            </a:pPr>
            <a:r>
              <a:rPr lang="en-US" sz="2400" dirty="0" smtClean="0"/>
              <a:t>It </a:t>
            </a:r>
            <a:r>
              <a:rPr lang="en-US" sz="2400" dirty="0"/>
              <a:t>provides a sense of familiarity to those used to C, </a:t>
            </a:r>
            <a:r>
              <a:rPr lang="en-US" sz="2400" dirty="0" smtClean="0"/>
              <a:t> Java</a:t>
            </a:r>
            <a:r>
              <a:rPr lang="en-US" sz="2400" dirty="0"/>
              <a:t>, and many other languages. </a:t>
            </a:r>
            <a:endParaRPr lang="en-US" sz="2400" dirty="0" smtClean="0"/>
          </a:p>
          <a:p>
            <a:pPr lvl="1" algn="just">
              <a:buFont typeface="Wingdings" panose="05000000000000000000" pitchFamily="2" charset="2"/>
              <a:buChar char="Ø"/>
            </a:pPr>
            <a:r>
              <a:rPr lang="en-US" sz="2400" dirty="0" smtClean="0"/>
              <a:t>It has </a:t>
            </a:r>
            <a:r>
              <a:rPr lang="en-US" sz="2400" dirty="0"/>
              <a:t>many powerful features, such as Language Integrated Query (</a:t>
            </a:r>
            <a:r>
              <a:rPr lang="en-US" sz="2400" dirty="0" smtClean="0"/>
              <a:t>LINQ</a:t>
            </a:r>
            <a:r>
              <a:rPr lang="en-US" sz="2400" dirty="0"/>
              <a:t>)</a:t>
            </a:r>
            <a:r>
              <a:rPr lang="en-US" sz="2400" dirty="0" smtClean="0"/>
              <a:t> </a:t>
            </a:r>
            <a:r>
              <a:rPr lang="en-US" sz="2400" dirty="0"/>
              <a:t>and asynchronous programming constructs. </a:t>
            </a:r>
          </a:p>
        </p:txBody>
      </p:sp>
    </p:spTree>
    <p:extLst>
      <p:ext uri="{BB962C8B-B14F-4D97-AF65-F5344CB8AC3E}">
        <p14:creationId xmlns:p14="http://schemas.microsoft.com/office/powerpoint/2010/main" val="2131001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ompile-once</a:t>
            </a:r>
            <a:r>
              <a:rPr lang="en-US" dirty="0"/>
              <a:t>, </a:t>
            </a:r>
            <a:r>
              <a:rPr lang="en-US" dirty="0" smtClean="0"/>
              <a:t>Run-anywhere</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sz="2800" dirty="0"/>
              <a:t>As well as running on each platform, one of the selling points of .NET is the ability to </a:t>
            </a:r>
            <a:r>
              <a:rPr lang="en-US" sz="2800" b="1" dirty="0"/>
              <a:t>write and compile only once</a:t>
            </a:r>
            <a:r>
              <a:rPr lang="en-US" sz="2800" dirty="0"/>
              <a:t>. </a:t>
            </a:r>
            <a:endParaRPr lang="en-US" sz="2800" dirty="0" smtClean="0"/>
          </a:p>
          <a:p>
            <a:pPr algn="just">
              <a:buFont typeface="Wingdings" panose="05000000000000000000" pitchFamily="2" charset="2"/>
              <a:buChar char="Ø"/>
            </a:pPr>
            <a:r>
              <a:rPr lang="en-US" sz="2800" dirty="0" smtClean="0"/>
              <a:t>Your </a:t>
            </a:r>
            <a:r>
              <a:rPr lang="en-US" sz="2800" dirty="0"/>
              <a:t>application is compiled to Intermediate Language (IL) code, which is a platform-independent format. </a:t>
            </a:r>
            <a:endParaRPr lang="en-US" sz="2800" dirty="0" smtClean="0"/>
          </a:p>
          <a:p>
            <a:pPr lvl="1" algn="just">
              <a:buFont typeface="Wingdings" panose="05000000000000000000" pitchFamily="2" charset="2"/>
              <a:buChar char="Ø"/>
            </a:pPr>
            <a:r>
              <a:rPr lang="en-US" sz="2400" dirty="0" smtClean="0"/>
              <a:t>If </a:t>
            </a:r>
            <a:r>
              <a:rPr lang="en-US" sz="2400" dirty="0"/>
              <a:t>a target system has the .NET Core platform installed, then you can run compiled IL from </a:t>
            </a:r>
            <a:r>
              <a:rPr lang="en-US" sz="2400" dirty="0" smtClean="0"/>
              <a:t>any platform</a:t>
            </a:r>
            <a:r>
              <a:rPr lang="en-US" sz="2400" dirty="0"/>
              <a:t>. </a:t>
            </a:r>
          </a:p>
        </p:txBody>
      </p:sp>
    </p:spTree>
    <p:extLst>
      <p:ext uri="{BB962C8B-B14F-4D97-AF65-F5344CB8AC3E}">
        <p14:creationId xmlns:p14="http://schemas.microsoft.com/office/powerpoint/2010/main" val="4251330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ASP.NET Core benefits</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dirty="0" smtClean="0"/>
              <a:t>Cross-platform </a:t>
            </a:r>
            <a:r>
              <a:rPr lang="en-US" dirty="0"/>
              <a:t>development and deployment</a:t>
            </a:r>
          </a:p>
          <a:p>
            <a:pPr>
              <a:buFont typeface="Wingdings" panose="05000000000000000000" pitchFamily="2" charset="2"/>
              <a:buChar char="Ø"/>
            </a:pPr>
            <a:r>
              <a:rPr lang="en-US" dirty="0" smtClean="0"/>
              <a:t>A </a:t>
            </a:r>
            <a:r>
              <a:rPr lang="en-US" dirty="0"/>
              <a:t>focus on performance as a feature</a:t>
            </a:r>
          </a:p>
          <a:p>
            <a:pPr>
              <a:buFont typeface="Wingdings" panose="05000000000000000000" pitchFamily="2" charset="2"/>
              <a:buChar char="Ø"/>
            </a:pPr>
            <a:r>
              <a:rPr lang="en-US" dirty="0" smtClean="0"/>
              <a:t>A </a:t>
            </a:r>
            <a:r>
              <a:rPr lang="en-US" dirty="0"/>
              <a:t>simplified hosting model</a:t>
            </a:r>
          </a:p>
          <a:p>
            <a:pPr>
              <a:buFont typeface="Wingdings" panose="05000000000000000000" pitchFamily="2" charset="2"/>
              <a:buChar char="Ø"/>
            </a:pPr>
            <a:r>
              <a:rPr lang="en-US" dirty="0" smtClean="0"/>
              <a:t>Regular </a:t>
            </a:r>
            <a:r>
              <a:rPr lang="en-US" dirty="0"/>
              <a:t>releases with a shorter release cycle</a:t>
            </a:r>
          </a:p>
          <a:p>
            <a:pPr>
              <a:buFont typeface="Wingdings" panose="05000000000000000000" pitchFamily="2" charset="2"/>
              <a:buChar char="Ø"/>
            </a:pPr>
            <a:r>
              <a:rPr lang="en-US" dirty="0" smtClean="0"/>
              <a:t>Open </a:t>
            </a:r>
            <a:r>
              <a:rPr lang="en-US" dirty="0"/>
              <a:t>source</a:t>
            </a:r>
          </a:p>
          <a:p>
            <a:pPr>
              <a:buFont typeface="Wingdings" panose="05000000000000000000" pitchFamily="2" charset="2"/>
              <a:buChar char="Ø"/>
            </a:pPr>
            <a:r>
              <a:rPr lang="en-US" dirty="0" smtClean="0"/>
              <a:t>Modular </a:t>
            </a:r>
            <a:r>
              <a:rPr lang="en-US" dirty="0"/>
              <a:t>features</a:t>
            </a:r>
          </a:p>
        </p:txBody>
      </p:sp>
    </p:spTree>
    <p:extLst>
      <p:ext uri="{BB962C8B-B14F-4D97-AF65-F5344CB8AC3E}">
        <p14:creationId xmlns:p14="http://schemas.microsoft.com/office/powerpoint/2010/main" val="44269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Hosting in </a:t>
            </a:r>
            <a:r>
              <a:rPr lang="en-US" dirty="0"/>
              <a:t>ASP.NET </a:t>
            </a:r>
            <a:r>
              <a:rPr lang="en-US" dirty="0" smtClean="0"/>
              <a:t>and </a:t>
            </a:r>
            <a:r>
              <a:rPr lang="en-US" dirty="0"/>
              <a:t>ASP.NET Core </a:t>
            </a:r>
          </a:p>
        </p:txBody>
      </p:sp>
      <p:sp>
        <p:nvSpPr>
          <p:cNvPr id="3" name="Content Placeholder 2"/>
          <p:cNvSpPr>
            <a:spLocks noGrp="1"/>
          </p:cNvSpPr>
          <p:nvPr>
            <p:ph idx="1"/>
          </p:nvPr>
        </p:nvSpPr>
        <p:spPr>
          <a:xfrm>
            <a:off x="1179897" y="3442456"/>
            <a:ext cx="4749265" cy="1350925"/>
          </a:xfrm>
        </p:spPr>
        <p:txBody>
          <a:bodyPr>
            <a:normAutofit fontScale="92500" lnSpcReduction="10000"/>
          </a:bodyPr>
          <a:lstStyle/>
          <a:p>
            <a:pPr marL="0" indent="0" algn="just">
              <a:buNone/>
            </a:pPr>
            <a:r>
              <a:rPr lang="en-US" dirty="0" smtClean="0"/>
              <a:t>To </a:t>
            </a:r>
            <a:r>
              <a:rPr lang="en-US" dirty="0"/>
              <a:t>be competitive cross-platform, the ASP.NET team have focused on making </a:t>
            </a:r>
            <a:r>
              <a:rPr lang="en-US" dirty="0" smtClean="0"/>
              <a:t>the </a:t>
            </a:r>
            <a:r>
              <a:rPr lang="en-US" b="1" dirty="0" smtClean="0"/>
              <a:t>Kestrel </a:t>
            </a:r>
            <a:r>
              <a:rPr lang="en-US" b="1" dirty="0"/>
              <a:t>HTTP server as fast as possible.</a:t>
            </a:r>
            <a:r>
              <a:rPr lang="en-US" dirty="0"/>
              <a:t> </a:t>
            </a:r>
          </a:p>
        </p:txBody>
      </p:sp>
      <p:pic>
        <p:nvPicPr>
          <p:cNvPr id="4" name="Picture 3"/>
          <p:cNvPicPr>
            <a:picLocks noChangeAspect="1"/>
          </p:cNvPicPr>
          <p:nvPr/>
        </p:nvPicPr>
        <p:blipFill rotWithShape="1">
          <a:blip r:embed="rId3"/>
          <a:srcRect l="25569" t="15136" r="28809" b="15274"/>
          <a:stretch/>
        </p:blipFill>
        <p:spPr>
          <a:xfrm>
            <a:off x="6071662" y="2509375"/>
            <a:ext cx="4841508" cy="3600799"/>
          </a:xfrm>
          <a:prstGeom prst="rect">
            <a:avLst/>
          </a:prstGeom>
        </p:spPr>
      </p:pic>
    </p:spTree>
    <p:extLst>
      <p:ext uri="{BB962C8B-B14F-4D97-AF65-F5344CB8AC3E}">
        <p14:creationId xmlns:p14="http://schemas.microsoft.com/office/powerpoint/2010/main" val="20332760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NuGet</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sz="2800" dirty="0" smtClean="0"/>
              <a:t>The </a:t>
            </a:r>
            <a:r>
              <a:rPr lang="en-US" sz="2800" dirty="0"/>
              <a:t>entire web framework is implemented as </a:t>
            </a:r>
            <a:r>
              <a:rPr lang="en-US" sz="2800" dirty="0" err="1"/>
              <a:t>NuGet</a:t>
            </a:r>
            <a:r>
              <a:rPr lang="en-US" sz="2800" dirty="0"/>
              <a:t> </a:t>
            </a:r>
            <a:r>
              <a:rPr lang="en-US" sz="2800" dirty="0" smtClean="0"/>
              <a:t>packages</a:t>
            </a:r>
          </a:p>
          <a:p>
            <a:pPr lvl="1" algn="just">
              <a:buFont typeface="Wingdings" panose="05000000000000000000" pitchFamily="2" charset="2"/>
              <a:buChar char="Ø"/>
            </a:pPr>
            <a:r>
              <a:rPr lang="en-US" sz="2400" dirty="0" err="1" smtClean="0"/>
              <a:t>NuGet</a:t>
            </a:r>
            <a:r>
              <a:rPr lang="en-US" sz="2400" dirty="0" smtClean="0"/>
              <a:t> </a:t>
            </a:r>
            <a:r>
              <a:rPr lang="en-US" sz="2400" dirty="0"/>
              <a:t>is a </a:t>
            </a:r>
            <a:r>
              <a:rPr lang="en-US" sz="2400" b="1" dirty="0"/>
              <a:t>package manager </a:t>
            </a:r>
            <a:r>
              <a:rPr lang="en-US" sz="2400" dirty="0"/>
              <a:t>for .NET that enables importing libraries into your projects. </a:t>
            </a:r>
            <a:endParaRPr lang="en-US" sz="2400" dirty="0" smtClean="0"/>
          </a:p>
        </p:txBody>
      </p:sp>
    </p:spTree>
    <p:extLst>
      <p:ext uri="{BB962C8B-B14F-4D97-AF65-F5344CB8AC3E}">
        <p14:creationId xmlns:p14="http://schemas.microsoft.com/office/powerpoint/2010/main" val="1386815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9150" y="751125"/>
            <a:ext cx="9601196" cy="1303867"/>
          </a:xfrm>
        </p:spPr>
        <p:txBody>
          <a:bodyPr/>
          <a:lstStyle/>
          <a:p>
            <a:r>
              <a:rPr lang="en-US" dirty="0" smtClean="0"/>
              <a:t>How </a:t>
            </a:r>
            <a:r>
              <a:rPr lang="en-US" dirty="0"/>
              <a:t>does ASP.NET Core work? </a:t>
            </a:r>
          </a:p>
        </p:txBody>
      </p:sp>
      <p:pic>
        <p:nvPicPr>
          <p:cNvPr id="4" name="Picture 3"/>
          <p:cNvPicPr>
            <a:picLocks noChangeAspect="1"/>
          </p:cNvPicPr>
          <p:nvPr/>
        </p:nvPicPr>
        <p:blipFill rotWithShape="1">
          <a:blip r:embed="rId3"/>
          <a:srcRect l="31104" t="20236" r="34731" b="17683"/>
          <a:stretch/>
        </p:blipFill>
        <p:spPr>
          <a:xfrm>
            <a:off x="4063117" y="1806582"/>
            <a:ext cx="3873261" cy="3958951"/>
          </a:xfrm>
          <a:prstGeom prst="rect">
            <a:avLst/>
          </a:prstGeom>
        </p:spPr>
      </p:pic>
    </p:spTree>
    <p:extLst>
      <p:ext uri="{BB962C8B-B14F-4D97-AF65-F5344CB8AC3E}">
        <p14:creationId xmlns:p14="http://schemas.microsoft.com/office/powerpoint/2010/main" val="6413909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777" y="731875"/>
            <a:ext cx="9601196" cy="1303867"/>
          </a:xfrm>
        </p:spPr>
        <p:txBody>
          <a:bodyPr>
            <a:normAutofit fontScale="90000"/>
          </a:bodyPr>
          <a:lstStyle/>
          <a:p>
            <a:r>
              <a:rPr lang="en-US" dirty="0"/>
              <a:t>How does ASP.NET Core process a request?</a:t>
            </a:r>
          </a:p>
        </p:txBody>
      </p:sp>
      <p:pic>
        <p:nvPicPr>
          <p:cNvPr id="4" name="Content Placeholder 3"/>
          <p:cNvPicPr>
            <a:picLocks noGrp="1" noChangeAspect="1"/>
          </p:cNvPicPr>
          <p:nvPr>
            <p:ph idx="1"/>
          </p:nvPr>
        </p:nvPicPr>
        <p:blipFill rotWithShape="1">
          <a:blip r:embed="rId3"/>
          <a:srcRect l="26166" t="18560" r="27244" b="16361"/>
          <a:stretch/>
        </p:blipFill>
        <p:spPr>
          <a:xfrm>
            <a:off x="3310152" y="1662779"/>
            <a:ext cx="5552446" cy="4362635"/>
          </a:xfrm>
          <a:prstGeom prst="rect">
            <a:avLst/>
          </a:prstGeom>
        </p:spPr>
      </p:pic>
    </p:spTree>
    <p:extLst>
      <p:ext uri="{BB962C8B-B14F-4D97-AF65-F5344CB8AC3E}">
        <p14:creationId xmlns:p14="http://schemas.microsoft.com/office/powerpoint/2010/main" val="29689300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.Net</a:t>
            </a:r>
            <a:r>
              <a:rPr lang="en-US" dirty="0" smtClean="0"/>
              <a:t> Framework vs </a:t>
            </a:r>
            <a:r>
              <a:rPr lang="en-US" dirty="0" err="1" smtClean="0"/>
              <a:t>.Net</a:t>
            </a:r>
            <a:r>
              <a:rPr lang="en-US" dirty="0" smtClean="0"/>
              <a:t> Core</a:t>
            </a:r>
            <a:endParaRPr lang="en-US" dirty="0"/>
          </a:p>
        </p:txBody>
      </p:sp>
      <p:sp>
        <p:nvSpPr>
          <p:cNvPr id="3" name="Content Placeholder 2"/>
          <p:cNvSpPr>
            <a:spLocks noGrp="1"/>
          </p:cNvSpPr>
          <p:nvPr>
            <p:ph idx="1"/>
          </p:nvPr>
        </p:nvSpPr>
        <p:spPr/>
        <p:txBody>
          <a:bodyPr>
            <a:noAutofit/>
          </a:bodyPr>
          <a:lstStyle/>
          <a:p>
            <a:pPr algn="just">
              <a:buFont typeface="Wingdings" panose="05000000000000000000" pitchFamily="2" charset="2"/>
              <a:buChar char="Ø"/>
            </a:pPr>
            <a:r>
              <a:rPr lang="en-US" sz="1600" dirty="0" smtClean="0"/>
              <a:t>You </a:t>
            </a:r>
            <a:r>
              <a:rPr lang="en-US" sz="1600" dirty="0"/>
              <a:t>can build and run an ASP.NET Core application on both .NET Core or .NET Framework. </a:t>
            </a:r>
          </a:p>
          <a:p>
            <a:pPr algn="just">
              <a:buFont typeface="Wingdings" panose="05000000000000000000" pitchFamily="2" charset="2"/>
              <a:buChar char="Ø"/>
            </a:pPr>
            <a:r>
              <a:rPr lang="en-US" sz="1600" dirty="0"/>
              <a:t>.NET Core </a:t>
            </a:r>
            <a:r>
              <a:rPr lang="en-US" sz="1600" dirty="0" smtClean="0"/>
              <a:t>: The</a:t>
            </a:r>
            <a:r>
              <a:rPr lang="en-US" sz="1600" b="1" dirty="0" smtClean="0"/>
              <a:t> </a:t>
            </a:r>
            <a:r>
              <a:rPr lang="en-US" sz="1600" b="1" dirty="0"/>
              <a:t>cross-platform </a:t>
            </a:r>
            <a:r>
              <a:rPr lang="en-US" sz="1600" dirty="0" smtClean="0"/>
              <a:t>and </a:t>
            </a:r>
            <a:r>
              <a:rPr lang="en-US" sz="1600" b="1" dirty="0" smtClean="0"/>
              <a:t>container-friendly</a:t>
            </a:r>
            <a:r>
              <a:rPr lang="en-US" sz="1600" dirty="0" smtClean="0"/>
              <a:t>.</a:t>
            </a:r>
          </a:p>
          <a:p>
            <a:pPr algn="just">
              <a:buFont typeface="Wingdings" panose="05000000000000000000" pitchFamily="2" charset="2"/>
              <a:buChar char="Ø"/>
            </a:pPr>
            <a:r>
              <a:rPr lang="en-US" sz="1600" dirty="0" smtClean="0"/>
              <a:t>Your app relies on many </a:t>
            </a:r>
            <a:r>
              <a:rPr lang="en-US" sz="1600" b="1" dirty="0" smtClean="0"/>
              <a:t>Windows-only features</a:t>
            </a:r>
            <a:r>
              <a:rPr lang="en-US" sz="1600" dirty="0" smtClean="0"/>
              <a:t>, then .</a:t>
            </a:r>
            <a:r>
              <a:rPr lang="en-US" sz="1600" b="1" dirty="0" smtClean="0"/>
              <a:t>NET Framework </a:t>
            </a:r>
            <a:r>
              <a:rPr lang="en-US" sz="1600" dirty="0" smtClean="0"/>
              <a:t>may be the easiest option. </a:t>
            </a:r>
          </a:p>
          <a:p>
            <a:pPr algn="just">
              <a:buFont typeface="Wingdings" panose="05000000000000000000" pitchFamily="2" charset="2"/>
              <a:buChar char="Ø"/>
            </a:pPr>
            <a:r>
              <a:rPr lang="en-US" sz="1600" dirty="0" smtClean="0"/>
              <a:t>.</a:t>
            </a:r>
            <a:r>
              <a:rPr lang="en-US" sz="1600" dirty="0"/>
              <a:t>NET Framework is that it has the </a:t>
            </a:r>
            <a:r>
              <a:rPr lang="en-US" sz="1600" b="1" dirty="0"/>
              <a:t>greatest library support</a:t>
            </a:r>
            <a:r>
              <a:rPr lang="en-US" sz="1600" dirty="0"/>
              <a:t>, in the form of </a:t>
            </a:r>
            <a:r>
              <a:rPr lang="en-US" sz="1600" dirty="0" err="1"/>
              <a:t>NuGet</a:t>
            </a:r>
            <a:r>
              <a:rPr lang="en-US" sz="1600" dirty="0"/>
              <a:t> packages. </a:t>
            </a:r>
            <a:endParaRPr lang="en-US" sz="1600" dirty="0" smtClean="0"/>
          </a:p>
          <a:p>
            <a:pPr algn="just">
              <a:buFont typeface="Wingdings" panose="05000000000000000000" pitchFamily="2" charset="2"/>
              <a:buChar char="Ø"/>
            </a:pPr>
            <a:r>
              <a:rPr lang="en-US" sz="1600" dirty="0"/>
              <a:t>The open source nature of .NET Core development can be a big deciding factor for some people</a:t>
            </a:r>
            <a:r>
              <a:rPr lang="en-US" sz="1600" dirty="0" smtClean="0"/>
              <a:t>.</a:t>
            </a:r>
            <a:endParaRPr lang="en-US" sz="1600" dirty="0" smtClean="0"/>
          </a:p>
          <a:p>
            <a:pPr algn="just">
              <a:buFont typeface="Wingdings" panose="05000000000000000000" pitchFamily="2" charset="2"/>
              <a:buChar char="Ø"/>
            </a:pPr>
            <a:r>
              <a:rPr lang="en-US" sz="1600" dirty="0"/>
              <a:t>T</a:t>
            </a:r>
            <a:r>
              <a:rPr lang="en-US" sz="1600" dirty="0" smtClean="0"/>
              <a:t>he </a:t>
            </a:r>
            <a:r>
              <a:rPr lang="en-US" sz="1600" b="1" dirty="0"/>
              <a:t>highly modular design</a:t>
            </a:r>
            <a:r>
              <a:rPr lang="en-US" sz="1600" dirty="0"/>
              <a:t> of .NET Core, it’s likely that the platform will see a faster release cycle than other platforms</a:t>
            </a:r>
            <a:r>
              <a:rPr lang="en-US" sz="1600" dirty="0" smtClean="0"/>
              <a:t>.</a:t>
            </a:r>
          </a:p>
          <a:p>
            <a:pPr algn="just">
              <a:buFont typeface="Wingdings" panose="05000000000000000000" pitchFamily="2" charset="2"/>
              <a:buChar char="Ø"/>
            </a:pPr>
            <a:r>
              <a:rPr lang="en-US" sz="1600" b="1" dirty="0" smtClean="0"/>
              <a:t>.</a:t>
            </a:r>
            <a:r>
              <a:rPr lang="en-US" sz="1600" b="1" dirty="0"/>
              <a:t>NET Core also follows semantic versioning (</a:t>
            </a:r>
            <a:r>
              <a:rPr lang="en-US" sz="1600" b="1" dirty="0" err="1"/>
              <a:t>SemVer</a:t>
            </a:r>
            <a:r>
              <a:rPr lang="en-US" sz="1600" b="1" dirty="0"/>
              <a:t>)</a:t>
            </a:r>
            <a:r>
              <a:rPr lang="en-US" sz="1600" dirty="0"/>
              <a:t>, so you can be sure that your old applications won’t be affected by installing a new version of the framework.</a:t>
            </a:r>
          </a:p>
        </p:txBody>
      </p:sp>
    </p:spTree>
    <p:extLst>
      <p:ext uri="{BB962C8B-B14F-4D97-AF65-F5344CB8AC3E}">
        <p14:creationId xmlns:p14="http://schemas.microsoft.com/office/powerpoint/2010/main" val="4414194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Preparing your development environment</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sz="2800" dirty="0" smtClean="0"/>
              <a:t>All </a:t>
            </a:r>
            <a:r>
              <a:rPr lang="en-US" sz="2800" dirty="0"/>
              <a:t>of ASP.NET Core (creating new projects, building, testing, and publishing) can be </a:t>
            </a:r>
            <a:r>
              <a:rPr lang="en-US" sz="2800" b="1" dirty="0"/>
              <a:t>run from the command line </a:t>
            </a:r>
            <a:r>
              <a:rPr lang="en-US" sz="2800" dirty="0"/>
              <a:t>for any supported operating system. </a:t>
            </a:r>
            <a:endParaRPr lang="en-US" sz="2800" dirty="0" smtClean="0"/>
          </a:p>
          <a:p>
            <a:pPr lvl="1" algn="just">
              <a:buFont typeface="Wingdings" panose="05000000000000000000" pitchFamily="2" charset="2"/>
              <a:buChar char="Ø"/>
            </a:pPr>
            <a:r>
              <a:rPr lang="en-US" sz="2400" dirty="0" smtClean="0"/>
              <a:t>All </a:t>
            </a:r>
            <a:r>
              <a:rPr lang="en-US" sz="2400" dirty="0"/>
              <a:t>you need is the .NET Core SDK and tooling, which provides the .NET Command Line Interface (CLI). </a:t>
            </a:r>
          </a:p>
        </p:txBody>
      </p:sp>
    </p:spTree>
    <p:extLst>
      <p:ext uri="{BB962C8B-B14F-4D97-AF65-F5344CB8AC3E}">
        <p14:creationId xmlns:p14="http://schemas.microsoft.com/office/powerpoint/2010/main" val="24766810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lstStyle/>
          <a:p>
            <a:pPr>
              <a:buFont typeface="Wingdings" panose="05000000000000000000" pitchFamily="2" charset="2"/>
              <a:buChar char="Ø"/>
            </a:pPr>
            <a:r>
              <a:rPr lang="en-US" dirty="0"/>
              <a:t>ASP.NET Core is the latest evolution of Microsoft’s popular ASP.NET web </a:t>
            </a:r>
            <a:r>
              <a:rPr lang="en-US" dirty="0" smtClean="0"/>
              <a:t>framework</a:t>
            </a:r>
          </a:p>
          <a:p>
            <a:pPr lvl="1">
              <a:buFont typeface="Wingdings" panose="05000000000000000000" pitchFamily="2" charset="2"/>
              <a:buChar char="Ø"/>
            </a:pPr>
            <a:r>
              <a:rPr lang="en-US" dirty="0" smtClean="0"/>
              <a:t>released </a:t>
            </a:r>
            <a:r>
              <a:rPr lang="en-US" dirty="0"/>
              <a:t>in June 2016. </a:t>
            </a:r>
            <a:endParaRPr lang="en-US" dirty="0" smtClean="0"/>
          </a:p>
          <a:p>
            <a:pPr lvl="1">
              <a:buFont typeface="Wingdings" panose="05000000000000000000" pitchFamily="2" charset="2"/>
              <a:buChar char="Ø"/>
            </a:pPr>
            <a:r>
              <a:rPr lang="en-US" dirty="0" smtClean="0"/>
              <a:t>focusing </a:t>
            </a:r>
            <a:r>
              <a:rPr lang="en-US" dirty="0"/>
              <a:t>on high developer productivity and prioritizing backwards compatibility. </a:t>
            </a:r>
            <a:endParaRPr lang="en-US" dirty="0" smtClean="0"/>
          </a:p>
          <a:p>
            <a:pPr>
              <a:buFont typeface="Wingdings" panose="05000000000000000000" pitchFamily="2" charset="2"/>
              <a:buChar char="Ø"/>
            </a:pPr>
            <a:r>
              <a:rPr lang="en-US" dirty="0" smtClean="0"/>
              <a:t>ASP.NET </a:t>
            </a:r>
            <a:r>
              <a:rPr lang="en-US" dirty="0"/>
              <a:t>Core bucks that trend by making significant architectural changes </a:t>
            </a:r>
            <a:r>
              <a:rPr lang="en-US" dirty="0" smtClean="0"/>
              <a:t>that rethink </a:t>
            </a:r>
            <a:r>
              <a:rPr lang="en-US" dirty="0"/>
              <a:t>the way the web framework is designed and built. </a:t>
            </a:r>
          </a:p>
        </p:txBody>
      </p:sp>
    </p:spTree>
    <p:extLst>
      <p:ext uri="{BB962C8B-B14F-4D97-AF65-F5344CB8AC3E}">
        <p14:creationId xmlns:p14="http://schemas.microsoft.com/office/powerpoint/2010/main" val="4191298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Visual Studio </a:t>
            </a:r>
          </a:p>
        </p:txBody>
      </p:sp>
      <p:sp>
        <p:nvSpPr>
          <p:cNvPr id="3" name="Content Placeholder 2"/>
          <p:cNvSpPr>
            <a:spLocks noGrp="1"/>
          </p:cNvSpPr>
          <p:nvPr>
            <p:ph idx="1"/>
          </p:nvPr>
        </p:nvSpPr>
        <p:spPr>
          <a:xfrm>
            <a:off x="1760622" y="2948715"/>
            <a:ext cx="4515050" cy="2284575"/>
          </a:xfrm>
        </p:spPr>
        <p:txBody>
          <a:bodyPr>
            <a:normAutofit lnSpcReduction="10000"/>
          </a:bodyPr>
          <a:lstStyle/>
          <a:p>
            <a:pPr marL="0" indent="0" algn="just">
              <a:buNone/>
            </a:pPr>
            <a:r>
              <a:rPr lang="en-US" dirty="0" smtClean="0"/>
              <a:t>Visual </a:t>
            </a:r>
            <a:r>
              <a:rPr lang="en-US" dirty="0"/>
              <a:t>Studio </a:t>
            </a:r>
            <a:r>
              <a:rPr lang="en-US" dirty="0" smtClean="0"/>
              <a:t>is </a:t>
            </a:r>
            <a:r>
              <a:rPr lang="en-US" dirty="0"/>
              <a:t>a full-featured </a:t>
            </a:r>
            <a:r>
              <a:rPr lang="en-US" dirty="0" smtClean="0"/>
              <a:t>integrated development environment (</a:t>
            </a:r>
            <a:r>
              <a:rPr lang="en-US" dirty="0"/>
              <a:t>IDE), which provides one of the best all-around experiences for developing </a:t>
            </a:r>
            <a:r>
              <a:rPr lang="en-US" dirty="0" smtClean="0"/>
              <a:t>ASP.NET Core </a:t>
            </a:r>
            <a:r>
              <a:rPr lang="en-US" dirty="0"/>
              <a:t>applications. </a:t>
            </a:r>
          </a:p>
        </p:txBody>
      </p:sp>
      <p:pic>
        <p:nvPicPr>
          <p:cNvPr id="4" name="Picture 3"/>
          <p:cNvPicPr>
            <a:picLocks noChangeAspect="1"/>
          </p:cNvPicPr>
          <p:nvPr/>
        </p:nvPicPr>
        <p:blipFill rotWithShape="1">
          <a:blip r:embed="rId3"/>
          <a:srcRect l="23969" t="27375" r="26700" b="15892"/>
          <a:stretch/>
        </p:blipFill>
        <p:spPr>
          <a:xfrm>
            <a:off x="6528168" y="2556932"/>
            <a:ext cx="4368430" cy="3068143"/>
          </a:xfrm>
          <a:prstGeom prst="rect">
            <a:avLst/>
          </a:prstGeom>
        </p:spPr>
      </p:pic>
    </p:spTree>
    <p:extLst>
      <p:ext uri="{BB962C8B-B14F-4D97-AF65-F5344CB8AC3E}">
        <p14:creationId xmlns:p14="http://schemas.microsoft.com/office/powerpoint/2010/main" val="1083868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Visual Studio </a:t>
            </a:r>
            <a:r>
              <a:rPr lang="en-US" dirty="0" smtClean="0"/>
              <a:t>Code</a:t>
            </a:r>
            <a:endParaRPr lang="en-US" dirty="0"/>
          </a:p>
        </p:txBody>
      </p:sp>
      <p:sp>
        <p:nvSpPr>
          <p:cNvPr id="3" name="Content Placeholder 2"/>
          <p:cNvSpPr>
            <a:spLocks noGrp="1"/>
          </p:cNvSpPr>
          <p:nvPr>
            <p:ph idx="1"/>
          </p:nvPr>
        </p:nvSpPr>
        <p:spPr/>
        <p:txBody>
          <a:bodyPr/>
          <a:lstStyle/>
          <a:p>
            <a:r>
              <a:rPr lang="en-US" dirty="0"/>
              <a:t>Visual Studio Code provides cross-platform IntelliSense and debugging</a:t>
            </a:r>
          </a:p>
        </p:txBody>
      </p:sp>
      <p:pic>
        <p:nvPicPr>
          <p:cNvPr id="4" name="Picture 3"/>
          <p:cNvPicPr>
            <a:picLocks noChangeAspect="1"/>
          </p:cNvPicPr>
          <p:nvPr/>
        </p:nvPicPr>
        <p:blipFill rotWithShape="1">
          <a:blip r:embed="rId3"/>
          <a:srcRect l="24266" t="16874" r="22980" b="18828"/>
          <a:stretch/>
        </p:blipFill>
        <p:spPr>
          <a:xfrm>
            <a:off x="3580598" y="3060833"/>
            <a:ext cx="4830546" cy="2960839"/>
          </a:xfrm>
          <a:prstGeom prst="rect">
            <a:avLst/>
          </a:prstGeom>
        </p:spPr>
      </p:pic>
    </p:spTree>
    <p:extLst>
      <p:ext uri="{BB962C8B-B14F-4D97-AF65-F5344CB8AC3E}">
        <p14:creationId xmlns:p14="http://schemas.microsoft.com/office/powerpoint/2010/main" val="336451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.Net</a:t>
            </a:r>
            <a:r>
              <a:rPr lang="en-US" dirty="0" smtClean="0"/>
              <a:t> SDK and tooling</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a:t>Whether you install Visual Studio or another editor, such as Visual Studio Code, </a:t>
            </a:r>
            <a:r>
              <a:rPr lang="en-US" dirty="0" smtClean="0"/>
              <a:t>you’ll need </a:t>
            </a:r>
            <a:r>
              <a:rPr lang="en-US" dirty="0"/>
              <a:t>to install the .NET Core tooling to start building ASP.NET Core apps. </a:t>
            </a:r>
            <a:endParaRPr lang="en-US" dirty="0" smtClean="0"/>
          </a:p>
          <a:p>
            <a:pPr algn="just">
              <a:buFont typeface="Wingdings" panose="05000000000000000000" pitchFamily="2" charset="2"/>
              <a:buChar char="Ø"/>
            </a:pPr>
            <a:r>
              <a:rPr lang="en-US" dirty="0" smtClean="0"/>
              <a:t>You can either </a:t>
            </a:r>
            <a:r>
              <a:rPr lang="en-US" dirty="0"/>
              <a:t>download it from the ASP.NET website (https://get.asp.net) or select the .</a:t>
            </a:r>
            <a:r>
              <a:rPr lang="en-US" dirty="0" smtClean="0"/>
              <a:t>NET Core </a:t>
            </a:r>
            <a:r>
              <a:rPr lang="en-US" dirty="0"/>
              <a:t>cross-platform development workload during Visual Studio 2017 installation. </a:t>
            </a:r>
          </a:p>
        </p:txBody>
      </p:sp>
    </p:spTree>
    <p:extLst>
      <p:ext uri="{BB962C8B-B14F-4D97-AF65-F5344CB8AC3E}">
        <p14:creationId xmlns:p14="http://schemas.microsoft.com/office/powerpoint/2010/main" val="3270987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a:t>ASP.NET Core is a new web framework built with modern software architecture practices and modularization as its focus. </a:t>
            </a:r>
            <a:endParaRPr lang="en-US" dirty="0" smtClean="0"/>
          </a:p>
          <a:p>
            <a:pPr algn="just">
              <a:buFont typeface="Wingdings" panose="05000000000000000000" pitchFamily="2" charset="2"/>
              <a:buChar char="Ø"/>
            </a:pPr>
            <a:r>
              <a:rPr lang="en-US" dirty="0" smtClean="0"/>
              <a:t>It’s </a:t>
            </a:r>
            <a:r>
              <a:rPr lang="en-US" dirty="0"/>
              <a:t>best used for new, “green-field” projects with few external dependencies. </a:t>
            </a:r>
            <a:endParaRPr lang="en-US" dirty="0" smtClean="0"/>
          </a:p>
          <a:p>
            <a:pPr algn="just">
              <a:buFont typeface="Wingdings" panose="05000000000000000000" pitchFamily="2" charset="2"/>
              <a:buChar char="Ø"/>
            </a:pPr>
            <a:r>
              <a:rPr lang="en-US" dirty="0" smtClean="0"/>
              <a:t>Existing </a:t>
            </a:r>
            <a:r>
              <a:rPr lang="en-US" dirty="0"/>
              <a:t>technologies such as WCF and </a:t>
            </a:r>
            <a:r>
              <a:rPr lang="en-US" dirty="0" err="1"/>
              <a:t>SignalR</a:t>
            </a:r>
            <a:r>
              <a:rPr lang="en-US" dirty="0"/>
              <a:t> can’t currently be used with ASP.NET Core, but work is underway to integrate them. </a:t>
            </a:r>
            <a:endParaRPr lang="en-US" dirty="0" smtClean="0"/>
          </a:p>
          <a:p>
            <a:pPr algn="just">
              <a:buFont typeface="Wingdings" panose="05000000000000000000" pitchFamily="2" charset="2"/>
              <a:buChar char="Ø"/>
            </a:pPr>
            <a:r>
              <a:rPr lang="en-US" dirty="0" smtClean="0"/>
              <a:t>Fetching </a:t>
            </a:r>
            <a:r>
              <a:rPr lang="en-US" dirty="0"/>
              <a:t>a web page involves sending an HTTP request and receiving an HTTP response. </a:t>
            </a:r>
            <a:endParaRPr lang="en-US" dirty="0" smtClean="0"/>
          </a:p>
        </p:txBody>
      </p:sp>
    </p:spTree>
    <p:extLst>
      <p:ext uri="{BB962C8B-B14F-4D97-AF65-F5344CB8AC3E}">
        <p14:creationId xmlns:p14="http://schemas.microsoft.com/office/powerpoint/2010/main" val="29300241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70000" lnSpcReduction="20000"/>
          </a:bodyPr>
          <a:lstStyle/>
          <a:p>
            <a:pPr algn="just">
              <a:buFont typeface="Wingdings" panose="05000000000000000000" pitchFamily="2" charset="2"/>
              <a:buChar char="Ø"/>
            </a:pPr>
            <a:r>
              <a:rPr lang="en-US" dirty="0" smtClean="0"/>
              <a:t>ASP.NET </a:t>
            </a:r>
            <a:r>
              <a:rPr lang="en-US" dirty="0"/>
              <a:t>Core allows dynamically building responses to a given </a:t>
            </a:r>
            <a:r>
              <a:rPr lang="en-US" dirty="0" smtClean="0"/>
              <a:t>request.</a:t>
            </a:r>
          </a:p>
          <a:p>
            <a:pPr algn="just">
              <a:buFont typeface="Wingdings" panose="05000000000000000000" pitchFamily="2" charset="2"/>
              <a:buChar char="Ø"/>
            </a:pPr>
            <a:r>
              <a:rPr lang="en-US" dirty="0" smtClean="0"/>
              <a:t>An </a:t>
            </a:r>
            <a:r>
              <a:rPr lang="en-US" dirty="0"/>
              <a:t>ASP.NET Core application contains a web server, which serves as the </a:t>
            </a:r>
            <a:r>
              <a:rPr lang="en-US" dirty="0" err="1"/>
              <a:t>entrypoint</a:t>
            </a:r>
            <a:r>
              <a:rPr lang="en-US" dirty="0"/>
              <a:t> for a </a:t>
            </a:r>
            <a:r>
              <a:rPr lang="en-US" dirty="0" smtClean="0"/>
              <a:t>request.</a:t>
            </a:r>
          </a:p>
          <a:p>
            <a:pPr algn="just">
              <a:buFont typeface="Wingdings" panose="05000000000000000000" pitchFamily="2" charset="2"/>
              <a:buChar char="Ø"/>
            </a:pPr>
            <a:r>
              <a:rPr lang="en-US" dirty="0" smtClean="0"/>
              <a:t>ASP.NET </a:t>
            </a:r>
            <a:r>
              <a:rPr lang="en-US" dirty="0"/>
              <a:t>Core apps are protected from the internet by a reverse-proxy server, which forwards requests to the </a:t>
            </a:r>
            <a:r>
              <a:rPr lang="en-US" dirty="0" smtClean="0"/>
              <a:t>application.</a:t>
            </a:r>
          </a:p>
          <a:p>
            <a:pPr algn="just">
              <a:buFont typeface="Wingdings" panose="05000000000000000000" pitchFamily="2" charset="2"/>
              <a:buChar char="Ø"/>
            </a:pPr>
            <a:r>
              <a:rPr lang="en-US" dirty="0" smtClean="0"/>
              <a:t>ASP.NET </a:t>
            </a:r>
            <a:r>
              <a:rPr lang="en-US" dirty="0"/>
              <a:t>Core can run on both .NET Framework and .NET Core. If you need Windows-specific features such as the Windows Registry, you should use .NET Framework, but you won’t be able to run cross-platform. Otherwise, choose .NET Core for the greatest reach and hosting options. </a:t>
            </a:r>
            <a:endParaRPr lang="en-US" dirty="0" smtClean="0"/>
          </a:p>
          <a:p>
            <a:pPr algn="just">
              <a:buFont typeface="Wingdings" panose="05000000000000000000" pitchFamily="2" charset="2"/>
              <a:buChar char="Ø"/>
            </a:pPr>
            <a:r>
              <a:rPr lang="en-US" dirty="0" smtClean="0"/>
              <a:t>The </a:t>
            </a:r>
            <a:r>
              <a:rPr lang="en-US" dirty="0" err="1"/>
              <a:t>OmniSharp</a:t>
            </a:r>
            <a:r>
              <a:rPr lang="en-US" dirty="0"/>
              <a:t> project provides C# editing plugins for many popular editors, including the cross-platform Visual Studio Code editor</a:t>
            </a:r>
            <a:r>
              <a:rPr lang="en-US" dirty="0" smtClean="0"/>
              <a:t>.</a:t>
            </a:r>
          </a:p>
          <a:p>
            <a:pPr algn="just">
              <a:buFont typeface="Wingdings" panose="05000000000000000000" pitchFamily="2" charset="2"/>
              <a:buChar char="Ø"/>
            </a:pPr>
            <a:r>
              <a:rPr lang="en-US" dirty="0" smtClean="0"/>
              <a:t>On </a:t>
            </a:r>
            <a:r>
              <a:rPr lang="en-US" dirty="0"/>
              <a:t>Windows, Visual Studio provides the most complete all-in-one ASP.NET Core development experience, but development using the command line and an editor is as easy as on other platforms. </a:t>
            </a:r>
          </a:p>
        </p:txBody>
      </p:sp>
    </p:spTree>
    <p:extLst>
      <p:ext uri="{BB962C8B-B14F-4D97-AF65-F5344CB8AC3E}">
        <p14:creationId xmlns:p14="http://schemas.microsoft.com/office/powerpoint/2010/main" val="95037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fontScale="92500" lnSpcReduction="20000"/>
          </a:bodyPr>
          <a:lstStyle/>
          <a:p>
            <a:pPr algn="just">
              <a:buFont typeface="Wingdings" panose="05000000000000000000" pitchFamily="2" charset="2"/>
              <a:buChar char="Ø"/>
            </a:pPr>
            <a:r>
              <a:rPr lang="en-US" dirty="0"/>
              <a:t>ASP.NET </a:t>
            </a:r>
            <a:r>
              <a:rPr lang="en-US" b="1" dirty="0"/>
              <a:t>Core</a:t>
            </a:r>
            <a:r>
              <a:rPr lang="en-US" dirty="0"/>
              <a:t> makes writing web applications faster, </a:t>
            </a:r>
            <a:r>
              <a:rPr lang="en-US" b="1" dirty="0"/>
              <a:t>easier</a:t>
            </a:r>
            <a:r>
              <a:rPr lang="en-US" dirty="0"/>
              <a:t>, </a:t>
            </a:r>
            <a:r>
              <a:rPr lang="en-US" dirty="0" smtClean="0"/>
              <a:t>and more </a:t>
            </a:r>
            <a:r>
              <a:rPr lang="en-US" b="1" dirty="0"/>
              <a:t>secure</a:t>
            </a:r>
            <a:r>
              <a:rPr lang="en-US" dirty="0"/>
              <a:t>. </a:t>
            </a:r>
            <a:endParaRPr lang="en-US" dirty="0" smtClean="0"/>
          </a:p>
          <a:p>
            <a:pPr algn="just">
              <a:buFont typeface="Wingdings" panose="05000000000000000000" pitchFamily="2" charset="2"/>
              <a:buChar char="Ø"/>
            </a:pPr>
            <a:r>
              <a:rPr lang="en-US" dirty="0" smtClean="0"/>
              <a:t>It </a:t>
            </a:r>
            <a:r>
              <a:rPr lang="en-US" dirty="0"/>
              <a:t>contains libraries for common things </a:t>
            </a:r>
            <a:r>
              <a:rPr lang="en-US" dirty="0" smtClean="0"/>
              <a:t>like:</a:t>
            </a:r>
            <a:endParaRPr lang="en-US" dirty="0"/>
          </a:p>
          <a:p>
            <a:pPr lvl="1" algn="just">
              <a:buFont typeface="Wingdings" panose="05000000000000000000" pitchFamily="2" charset="2"/>
              <a:buChar char="Ø"/>
            </a:pPr>
            <a:r>
              <a:rPr lang="en-US" dirty="0" smtClean="0"/>
              <a:t>Creating </a:t>
            </a:r>
            <a:r>
              <a:rPr lang="en-US" dirty="0"/>
              <a:t>dynamically changing web pages</a:t>
            </a:r>
          </a:p>
          <a:p>
            <a:pPr lvl="1" algn="just">
              <a:buFont typeface="Wingdings" panose="05000000000000000000" pitchFamily="2" charset="2"/>
              <a:buChar char="Ø"/>
            </a:pPr>
            <a:r>
              <a:rPr lang="en-US" dirty="0" smtClean="0"/>
              <a:t>Letting </a:t>
            </a:r>
            <a:r>
              <a:rPr lang="en-US" dirty="0"/>
              <a:t>users log in to your web app</a:t>
            </a:r>
          </a:p>
          <a:p>
            <a:pPr lvl="1" algn="just">
              <a:buFont typeface="Wingdings" panose="05000000000000000000" pitchFamily="2" charset="2"/>
              <a:buChar char="Ø"/>
            </a:pPr>
            <a:r>
              <a:rPr lang="en-US" dirty="0" smtClean="0"/>
              <a:t>Letting </a:t>
            </a:r>
            <a:r>
              <a:rPr lang="en-US" dirty="0"/>
              <a:t>users use their Facebook account to log in to your web app using OAuth</a:t>
            </a:r>
          </a:p>
          <a:p>
            <a:pPr lvl="1" algn="just">
              <a:buFont typeface="Wingdings" panose="05000000000000000000" pitchFamily="2" charset="2"/>
              <a:buChar char="Ø"/>
            </a:pPr>
            <a:r>
              <a:rPr lang="en-US" dirty="0" smtClean="0"/>
              <a:t>Providing </a:t>
            </a:r>
            <a:r>
              <a:rPr lang="en-US" dirty="0"/>
              <a:t>a common structure to build maintainable applications</a:t>
            </a:r>
          </a:p>
          <a:p>
            <a:pPr lvl="1" algn="just">
              <a:buFont typeface="Wingdings" panose="05000000000000000000" pitchFamily="2" charset="2"/>
              <a:buChar char="Ø"/>
            </a:pPr>
            <a:r>
              <a:rPr lang="en-US" dirty="0" smtClean="0"/>
              <a:t>Reading </a:t>
            </a:r>
            <a:r>
              <a:rPr lang="en-US" dirty="0"/>
              <a:t>configuration files</a:t>
            </a:r>
          </a:p>
          <a:p>
            <a:pPr marL="0" indent="0" algn="just">
              <a:buNone/>
            </a:pPr>
            <a:r>
              <a:rPr lang="en-US" dirty="0" smtClean="0"/>
              <a:t>The </a:t>
            </a:r>
            <a:r>
              <a:rPr lang="en-US" dirty="0"/>
              <a:t>key to any modern web application is the ability to </a:t>
            </a:r>
            <a:r>
              <a:rPr lang="en-US" b="1" dirty="0">
                <a:solidFill>
                  <a:srgbClr val="FF0000"/>
                </a:solidFill>
              </a:rPr>
              <a:t>generate dynamic web pages</a:t>
            </a:r>
            <a:r>
              <a:rPr lang="en-US" dirty="0"/>
              <a:t>. </a:t>
            </a:r>
          </a:p>
        </p:txBody>
      </p:sp>
    </p:spTree>
    <p:extLst>
      <p:ext uri="{BB962C8B-B14F-4D97-AF65-F5344CB8AC3E}">
        <p14:creationId xmlns:p14="http://schemas.microsoft.com/office/powerpoint/2010/main" val="17041530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dirty="0" smtClean="0"/>
              <a:t> The </a:t>
            </a:r>
            <a:r>
              <a:rPr lang="en-US" dirty="0"/>
              <a:t>Stack Overflow website (http://stackoverflow.com) is built using ASP.NET and is almost </a:t>
            </a:r>
            <a:r>
              <a:rPr lang="en-US" dirty="0" smtClean="0"/>
              <a:t>entirely dynamic </a:t>
            </a:r>
            <a:r>
              <a:rPr lang="en-US" dirty="0"/>
              <a:t>content.</a:t>
            </a:r>
          </a:p>
        </p:txBody>
      </p:sp>
      <p:pic>
        <p:nvPicPr>
          <p:cNvPr id="4" name="Picture 3"/>
          <p:cNvPicPr>
            <a:picLocks noChangeAspect="1"/>
          </p:cNvPicPr>
          <p:nvPr/>
        </p:nvPicPr>
        <p:blipFill rotWithShape="1">
          <a:blip r:embed="rId2"/>
          <a:srcRect l="8688" t="15721" r="12483" b="7495"/>
          <a:stretch/>
        </p:blipFill>
        <p:spPr>
          <a:xfrm>
            <a:off x="3484344" y="3454628"/>
            <a:ext cx="4913547" cy="2692173"/>
          </a:xfrm>
          <a:prstGeom prst="rect">
            <a:avLst/>
          </a:prstGeom>
        </p:spPr>
      </p:pic>
    </p:spTree>
    <p:extLst>
      <p:ext uri="{BB962C8B-B14F-4D97-AF65-F5344CB8AC3E}">
        <p14:creationId xmlns:p14="http://schemas.microsoft.com/office/powerpoint/2010/main" val="29207261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b="1" dirty="0"/>
              <a:t>ASP.NET Web Forms </a:t>
            </a:r>
            <a:endParaRPr lang="en-US" dirty="0" smtClean="0"/>
          </a:p>
          <a:p>
            <a:pPr lvl="1" algn="just">
              <a:buFont typeface="Wingdings" panose="05000000000000000000" pitchFamily="2" charset="2"/>
              <a:buChar char="Ø"/>
            </a:pPr>
            <a:r>
              <a:rPr lang="en-US" dirty="0" smtClean="0"/>
              <a:t>create </a:t>
            </a:r>
            <a:r>
              <a:rPr lang="en-US" dirty="0"/>
              <a:t>web applications using </a:t>
            </a:r>
            <a:r>
              <a:rPr lang="en-US" dirty="0" smtClean="0"/>
              <a:t>a </a:t>
            </a:r>
            <a:r>
              <a:rPr lang="en-US" b="1" dirty="0" smtClean="0"/>
              <a:t>graphical </a:t>
            </a:r>
            <a:r>
              <a:rPr lang="en-US" b="1" dirty="0"/>
              <a:t>designer </a:t>
            </a:r>
            <a:r>
              <a:rPr lang="en-US" dirty="0"/>
              <a:t>and a simple event </a:t>
            </a:r>
            <a:r>
              <a:rPr lang="en-US" dirty="0" smtClean="0"/>
              <a:t>model. </a:t>
            </a:r>
            <a:r>
              <a:rPr lang="en-US" dirty="0" smtClean="0">
                <a:sym typeface="Wingdings" panose="05000000000000000000" pitchFamily="2" charset="2"/>
              </a:rPr>
              <a:t></a:t>
            </a:r>
            <a:endParaRPr lang="en-US" dirty="0" smtClean="0"/>
          </a:p>
          <a:p>
            <a:pPr lvl="1" algn="just">
              <a:buFont typeface="Wingdings" panose="05000000000000000000" pitchFamily="2" charset="2"/>
              <a:buChar char="Ø"/>
            </a:pPr>
            <a:r>
              <a:rPr lang="en-US" dirty="0" smtClean="0"/>
              <a:t>lack </a:t>
            </a:r>
            <a:r>
              <a:rPr lang="en-US" dirty="0"/>
              <a:t>of testability, </a:t>
            </a:r>
            <a:r>
              <a:rPr lang="en-US" dirty="0" smtClean="0"/>
              <a:t>a </a:t>
            </a:r>
            <a:r>
              <a:rPr lang="en-US" dirty="0"/>
              <a:t>complex </a:t>
            </a:r>
            <a:r>
              <a:rPr lang="en-US" dirty="0" err="1"/>
              <a:t>stateful</a:t>
            </a:r>
            <a:r>
              <a:rPr lang="en-US" dirty="0"/>
              <a:t> </a:t>
            </a:r>
            <a:r>
              <a:rPr lang="en-US" dirty="0" smtClean="0"/>
              <a:t>model</a:t>
            </a:r>
            <a:r>
              <a:rPr lang="en-US" dirty="0"/>
              <a:t> </a:t>
            </a:r>
            <a:r>
              <a:rPr lang="en-US" dirty="0" smtClean="0"/>
              <a:t>(making </a:t>
            </a:r>
            <a:r>
              <a:rPr lang="en-US" dirty="0"/>
              <a:t>client-side development difficult</a:t>
            </a:r>
            <a:r>
              <a:rPr lang="en-US" dirty="0" smtClean="0"/>
              <a:t>). </a:t>
            </a:r>
            <a:r>
              <a:rPr lang="en-US" dirty="0" smtClean="0">
                <a:sym typeface="Wingdings" panose="05000000000000000000" pitchFamily="2" charset="2"/>
              </a:rPr>
              <a:t></a:t>
            </a:r>
            <a:endParaRPr lang="en-US" dirty="0" smtClean="0"/>
          </a:p>
          <a:p>
            <a:pPr algn="just">
              <a:buFont typeface="Wingdings" panose="05000000000000000000" pitchFamily="2" charset="2"/>
              <a:buChar char="Ø"/>
            </a:pPr>
            <a:r>
              <a:rPr lang="en-US" dirty="0" smtClean="0"/>
              <a:t>Microsoft </a:t>
            </a:r>
            <a:r>
              <a:rPr lang="en-US" dirty="0"/>
              <a:t>released the first version of ASP.NET MVC in 2009, based on the Model-View-Controller </a:t>
            </a:r>
            <a:r>
              <a:rPr lang="en-US" dirty="0" smtClean="0"/>
              <a:t>pattern.</a:t>
            </a:r>
            <a:endParaRPr lang="en-US" dirty="0"/>
          </a:p>
        </p:txBody>
      </p:sp>
    </p:spTree>
    <p:extLst>
      <p:ext uri="{BB962C8B-B14F-4D97-AF65-F5344CB8AC3E}">
        <p14:creationId xmlns:p14="http://schemas.microsoft.com/office/powerpoint/2010/main" val="42134071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ASP.NET Core?</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smtClean="0"/>
              <a:t>Is a lightweight </a:t>
            </a:r>
            <a:r>
              <a:rPr lang="en-US" dirty="0"/>
              <a:t>platform that runs on Windows</a:t>
            </a:r>
            <a:r>
              <a:rPr lang="en-US" dirty="0" smtClean="0"/>
              <a:t>, Linux</a:t>
            </a:r>
            <a:r>
              <a:rPr lang="en-US" dirty="0"/>
              <a:t>, and </a:t>
            </a:r>
            <a:r>
              <a:rPr lang="en-US" dirty="0" err="1" smtClean="0"/>
              <a:t>macOS</a:t>
            </a:r>
            <a:r>
              <a:rPr lang="en-US" dirty="0" smtClean="0"/>
              <a:t>.</a:t>
            </a:r>
          </a:p>
          <a:p>
            <a:pPr algn="just">
              <a:buFont typeface="Wingdings" panose="05000000000000000000" pitchFamily="2" charset="2"/>
              <a:buChar char="Ø"/>
            </a:pPr>
            <a:r>
              <a:rPr lang="en-US" dirty="0" smtClean="0"/>
              <a:t>Shares many </a:t>
            </a:r>
            <a:r>
              <a:rPr lang="en-US" dirty="0"/>
              <a:t>of the same APIs as .NET Framework, but it’s </a:t>
            </a:r>
            <a:r>
              <a:rPr lang="en-US" b="1" dirty="0" smtClean="0">
                <a:solidFill>
                  <a:srgbClr val="FF0000"/>
                </a:solidFill>
              </a:rPr>
              <a:t>smaller.</a:t>
            </a:r>
            <a:endParaRPr lang="en-US" dirty="0" smtClean="0"/>
          </a:p>
          <a:p>
            <a:pPr algn="just">
              <a:buFont typeface="Wingdings" panose="05000000000000000000" pitchFamily="2" charset="2"/>
              <a:buChar char="Ø"/>
            </a:pPr>
            <a:r>
              <a:rPr lang="en-US" dirty="0" smtClean="0"/>
              <a:t>Provides a </a:t>
            </a:r>
            <a:r>
              <a:rPr lang="en-US" dirty="0"/>
              <a:t>simpler implementation and programming model. </a:t>
            </a:r>
            <a:endParaRPr lang="en-US" dirty="0" smtClean="0"/>
          </a:p>
          <a:p>
            <a:pPr algn="just">
              <a:buFont typeface="Wingdings" panose="05000000000000000000" pitchFamily="2" charset="2"/>
              <a:buChar char="Ø"/>
            </a:pPr>
            <a:r>
              <a:rPr lang="en-US" dirty="0" smtClean="0"/>
              <a:t>It’s </a:t>
            </a:r>
            <a:r>
              <a:rPr lang="en-US" dirty="0"/>
              <a:t>a </a:t>
            </a:r>
            <a:r>
              <a:rPr lang="en-US" b="1" dirty="0"/>
              <a:t>completely new platform</a:t>
            </a:r>
            <a:r>
              <a:rPr lang="en-US" dirty="0"/>
              <a:t>, rather than a fork of .NET Framework, though it uses similar code for many of its APIs</a:t>
            </a:r>
            <a:r>
              <a:rPr lang="en-US" dirty="0" smtClean="0"/>
              <a:t>.</a:t>
            </a:r>
            <a:endParaRPr lang="en-US" dirty="0"/>
          </a:p>
        </p:txBody>
      </p:sp>
    </p:spTree>
    <p:extLst>
      <p:ext uri="{BB962C8B-B14F-4D97-AF65-F5344CB8AC3E}">
        <p14:creationId xmlns:p14="http://schemas.microsoft.com/office/powerpoint/2010/main" val="16933167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ASP.NET Core?</a:t>
            </a:r>
          </a:p>
        </p:txBody>
      </p:sp>
      <p:pic>
        <p:nvPicPr>
          <p:cNvPr id="4" name="Content Placeholder 3"/>
          <p:cNvPicPr>
            <a:picLocks noGrp="1" noChangeAspect="1"/>
          </p:cNvPicPr>
          <p:nvPr>
            <p:ph idx="1"/>
          </p:nvPr>
        </p:nvPicPr>
        <p:blipFill rotWithShape="1">
          <a:blip r:embed="rId2"/>
          <a:srcRect l="4246" t="13844" r="21750" b="8173"/>
          <a:stretch/>
        </p:blipFill>
        <p:spPr>
          <a:xfrm>
            <a:off x="3170163" y="2469933"/>
            <a:ext cx="5851673" cy="3524194"/>
          </a:xfrm>
          <a:prstGeom prst="rect">
            <a:avLst/>
          </a:prstGeom>
        </p:spPr>
      </p:pic>
    </p:spTree>
    <p:extLst>
      <p:ext uri="{BB962C8B-B14F-4D97-AF65-F5344CB8AC3E}">
        <p14:creationId xmlns:p14="http://schemas.microsoft.com/office/powerpoint/2010/main" val="31277788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49953" y="3628815"/>
            <a:ext cx="3638349" cy="1520791"/>
          </a:xfrm>
        </p:spPr>
        <p:txBody>
          <a:bodyPr>
            <a:normAutofit fontScale="92500"/>
          </a:bodyPr>
          <a:lstStyle/>
          <a:p>
            <a:pPr algn="just">
              <a:buFont typeface="Wingdings" panose="05000000000000000000" pitchFamily="2" charset="2"/>
              <a:buChar char="Ø"/>
            </a:pPr>
            <a:r>
              <a:rPr lang="en-US" dirty="0" smtClean="0"/>
              <a:t>Most </a:t>
            </a:r>
            <a:r>
              <a:rPr lang="en-US" dirty="0"/>
              <a:t>of the libraries you’ll use in ASP.NET Core can be found on </a:t>
            </a:r>
            <a:r>
              <a:rPr lang="en-US" dirty="0" smtClean="0"/>
              <a:t>GitHub</a:t>
            </a:r>
            <a:r>
              <a:rPr lang="en-US" dirty="0"/>
              <a:t> </a:t>
            </a:r>
            <a:r>
              <a:rPr lang="en-US" dirty="0" smtClean="0"/>
              <a:t>: </a:t>
            </a:r>
            <a:r>
              <a:rPr lang="en-US" dirty="0">
                <a:hlinkClick r:id="rId2"/>
              </a:rPr>
              <a:t>https://</a:t>
            </a:r>
            <a:r>
              <a:rPr lang="en-US" dirty="0" smtClean="0">
                <a:hlinkClick r:id="rId2"/>
              </a:rPr>
              <a:t>github.com/aspnet</a:t>
            </a:r>
            <a:endParaRPr lang="en-US" dirty="0" smtClean="0"/>
          </a:p>
        </p:txBody>
      </p:sp>
      <p:pic>
        <p:nvPicPr>
          <p:cNvPr id="4" name="Picture 3"/>
          <p:cNvPicPr>
            <a:picLocks noChangeAspect="1"/>
          </p:cNvPicPr>
          <p:nvPr/>
        </p:nvPicPr>
        <p:blipFill rotWithShape="1">
          <a:blip r:embed="rId3"/>
          <a:srcRect l="21483" t="34460" r="29354" b="11357"/>
          <a:stretch/>
        </p:blipFill>
        <p:spPr>
          <a:xfrm>
            <a:off x="1270534" y="2637323"/>
            <a:ext cx="6179419" cy="3503776"/>
          </a:xfrm>
          <a:prstGeom prst="rect">
            <a:avLst/>
          </a:prstGeom>
        </p:spPr>
      </p:pic>
      <p:sp>
        <p:nvSpPr>
          <p:cNvPr id="6" name="Title 1"/>
          <p:cNvSpPr>
            <a:spLocks noGrp="1"/>
          </p:cNvSpPr>
          <p:nvPr>
            <p:ph type="title"/>
          </p:nvPr>
        </p:nvSpPr>
        <p:spPr>
          <a:xfrm>
            <a:off x="1295402" y="982132"/>
            <a:ext cx="9601196" cy="1303867"/>
          </a:xfrm>
        </p:spPr>
        <p:txBody>
          <a:bodyPr/>
          <a:lstStyle/>
          <a:p>
            <a:r>
              <a:rPr lang="en-US" dirty="0"/>
              <a:t>What is ASP.NET Core?</a:t>
            </a:r>
          </a:p>
        </p:txBody>
      </p:sp>
    </p:spTree>
    <p:extLst>
      <p:ext uri="{BB962C8B-B14F-4D97-AF65-F5344CB8AC3E}">
        <p14:creationId xmlns:p14="http://schemas.microsoft.com/office/powerpoint/2010/main" val="31526568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type of applications can you build?</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b="1" dirty="0" smtClean="0"/>
              <a:t>Server-side-rendered </a:t>
            </a:r>
            <a:r>
              <a:rPr lang="en-US" b="1" dirty="0"/>
              <a:t>web applications </a:t>
            </a:r>
            <a:r>
              <a:rPr lang="en-US" dirty="0"/>
              <a:t>are the bread and butter of </a:t>
            </a:r>
            <a:r>
              <a:rPr lang="en-US" dirty="0" smtClean="0"/>
              <a:t>ASP.NET development.</a:t>
            </a:r>
          </a:p>
          <a:p>
            <a:pPr algn="just">
              <a:buFont typeface="Wingdings" panose="05000000000000000000" pitchFamily="2" charset="2"/>
              <a:buChar char="Ø"/>
            </a:pPr>
            <a:r>
              <a:rPr lang="en-US" dirty="0" smtClean="0"/>
              <a:t>Single-Page </a:t>
            </a:r>
            <a:r>
              <a:rPr lang="en-US" dirty="0"/>
              <a:t>A</a:t>
            </a:r>
            <a:r>
              <a:rPr lang="en-US" dirty="0" smtClean="0"/>
              <a:t>pplications </a:t>
            </a:r>
            <a:r>
              <a:rPr lang="en-US" dirty="0"/>
              <a:t>(SPAs), which use a client-side framework that commonly talks to a REST server, are easy to create with ASP.NET </a:t>
            </a:r>
            <a:r>
              <a:rPr lang="en-US" dirty="0" smtClean="0"/>
              <a:t>Core.</a:t>
            </a:r>
          </a:p>
          <a:p>
            <a:pPr algn="just">
              <a:buFont typeface="Wingdings" panose="05000000000000000000" pitchFamily="2" charset="2"/>
              <a:buChar char="Ø"/>
            </a:pPr>
            <a:r>
              <a:rPr lang="en-US" dirty="0" smtClean="0"/>
              <a:t>Whether </a:t>
            </a:r>
            <a:r>
              <a:rPr lang="en-US" dirty="0"/>
              <a:t>you’re using </a:t>
            </a:r>
            <a:r>
              <a:rPr lang="en-US" b="1" dirty="0"/>
              <a:t>Angular</a:t>
            </a:r>
            <a:r>
              <a:rPr lang="en-US" dirty="0"/>
              <a:t>, </a:t>
            </a:r>
            <a:r>
              <a:rPr lang="en-US" b="1" dirty="0"/>
              <a:t>Ember</a:t>
            </a:r>
            <a:r>
              <a:rPr lang="en-US" dirty="0"/>
              <a:t>, </a:t>
            </a:r>
            <a:r>
              <a:rPr lang="en-US" b="1" dirty="0"/>
              <a:t>React</a:t>
            </a:r>
            <a:r>
              <a:rPr lang="en-US" dirty="0"/>
              <a:t>, or some other client-side framework, it’s easy to create an ASP.NET Core application to act as the server-side API.</a:t>
            </a:r>
          </a:p>
        </p:txBody>
      </p:sp>
    </p:spTree>
    <p:extLst>
      <p:ext uri="{BB962C8B-B14F-4D97-AF65-F5344CB8AC3E}">
        <p14:creationId xmlns:p14="http://schemas.microsoft.com/office/powerpoint/2010/main" val="19456167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380</TotalTime>
  <Words>1942</Words>
  <Application>Microsoft Office PowerPoint</Application>
  <PresentationFormat>Widescreen</PresentationFormat>
  <Paragraphs>134</Paragraphs>
  <Slides>24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Garamond</vt:lpstr>
      <vt:lpstr>Wingdings</vt:lpstr>
      <vt:lpstr>Organic</vt:lpstr>
      <vt:lpstr>ASP.Net Core – Getting Started</vt:lpstr>
      <vt:lpstr>Introduction</vt:lpstr>
      <vt:lpstr>Introduction</vt:lpstr>
      <vt:lpstr>Introduction</vt:lpstr>
      <vt:lpstr>ASP.NET</vt:lpstr>
      <vt:lpstr>What is ASP.NET Core?</vt:lpstr>
      <vt:lpstr>What is ASP.NET Core?</vt:lpstr>
      <vt:lpstr>What is ASP.NET Core?</vt:lpstr>
      <vt:lpstr>What type of applications can you build?</vt:lpstr>
      <vt:lpstr>If you’re new to .NET development</vt:lpstr>
      <vt:lpstr>If you’re new to .NET development</vt:lpstr>
      <vt:lpstr>Compile-once, Run-anywhere</vt:lpstr>
      <vt:lpstr>Main ASP.NET Core benefits</vt:lpstr>
      <vt:lpstr>Hosting in ASP.NET and ASP.NET Core </vt:lpstr>
      <vt:lpstr>NuGet</vt:lpstr>
      <vt:lpstr>How does ASP.NET Core work? </vt:lpstr>
      <vt:lpstr>How does ASP.NET Core process a request?</vt:lpstr>
      <vt:lpstr>.Net Framework vs .Net Core</vt:lpstr>
      <vt:lpstr>Preparing your development environment</vt:lpstr>
      <vt:lpstr> Visual Studio </vt:lpstr>
      <vt:lpstr> Visual Studio Code</vt:lpstr>
      <vt:lpstr>.Net SDK and tooling</vt:lpstr>
      <vt:lpstr>Summary</vt:lpstr>
      <vt:lpstr>Summary</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 Getting Started</dc:title>
  <dc:creator>Kamal</dc:creator>
  <cp:lastModifiedBy>Kamal</cp:lastModifiedBy>
  <cp:revision>54</cp:revision>
  <dcterms:created xsi:type="dcterms:W3CDTF">2019-01-13T08:03:18Z</dcterms:created>
  <dcterms:modified xsi:type="dcterms:W3CDTF">2019-02-17T13:53:53Z</dcterms:modified>
</cp:coreProperties>
</file>